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4" r:id="rId4"/>
    <p:sldId id="273" r:id="rId5"/>
    <p:sldId id="257" r:id="rId6"/>
    <p:sldId id="265" r:id="rId7"/>
    <p:sldId id="266" r:id="rId8"/>
    <p:sldId id="271" r:id="rId9"/>
    <p:sldId id="258" r:id="rId10"/>
    <p:sldId id="262" r:id="rId11"/>
    <p:sldId id="263" r:id="rId12"/>
    <p:sldId id="269" r:id="rId13"/>
    <p:sldId id="264" r:id="rId14"/>
    <p:sldId id="267" r:id="rId15"/>
    <p:sldId id="270" r:id="rId16"/>
    <p:sldId id="276" r:id="rId17"/>
    <p:sldId id="277" r:id="rId18"/>
    <p:sldId id="275" r:id="rId19"/>
    <p:sldId id="268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82" d="100"/>
          <a:sy n="82" d="100"/>
        </p:scale>
        <p:origin x="-149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DAB04-FE40-4173-9DFC-1A314B92EA7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92189-F457-4E6B-BBD4-83C967ACF8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772400" cy="2541595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«Функциональная грамотность: от теории к практике»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14290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общеобразовательное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учреждение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Краснолипковская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средняя школа»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Фроловского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муниципального района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Волгоградской области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378619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Лащенова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Ульяна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Николаевна,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 английского языка,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исполняющий обязанности директора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Индикаторы (формы)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функциональной грамотности школьников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Общая грамотность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написать сочинение, реферат; считать без калькулятора; отвечать на вопросы, не испытывая затруднений в построении фраз, подборе слов; написать заявление, заполнить какие-либо анкеты, бланки.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Компьютерная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искать информацию в сети Интернет; пользоваться электронной почтой; создавать и распечатывать тексты; работать с электронными таблицами; использовать графические редакторы.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Грамотность действий в чрезвычайных ситуациях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оказывать первую медицинскую помощь пострадавшему; обратиться за экстренной помощью к специализированным службам; заботиться о своем здоровье; вести себя в ситуациях угрозы личной безопасности.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Информационная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находить и отбирать необходимую информацию из книг, справочников, энциклопедий и др. печатных текстов; читать чертежи, схемы, графики; использовать информацию из СМИ; пользоваться алфавитным и систематическим каталогом библиотеки; анализировать числовую информацию.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Коммуникативная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работать в группе, команде; расположить к себе других людей; не поддаваться колебаниям своего настроения, приспосабливаться к новым, непривычным требованиям и условиям, организовать работу группы.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Владение иностранными языками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перевести со словарем несложный текст; рассказать о себе, своих друзьях, своем городе; понимать тексты инструкций на упаковках различных товаров, приборов бытовой техники; общаться с зарубежными друзьями и знакомыми на различные бытовые темы.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Грамотность при решении бытовых проблем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выбирать продукты, товары и услуги (в магазинах, в разных сервисных службах); планировать денежные расходы, исходя из бюджета семьи; использовать различные технические бытовые устройства, пользуясь инструкциями; ориентироваться в незнакомом городе, пользуясь справочником, картой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Факторы, влияющие на развитие функциональной грамотности обучающихся: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929222"/>
          </a:xfrm>
        </p:spPr>
        <p:txBody>
          <a:bodyPr>
            <a:noAutofit/>
          </a:bodyPr>
          <a:lstStyle/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образования (национальные стандарты, учебные программы); 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формы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и методы обучения; 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диагностики и оценки учебных достижений обучающихся; 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внешкольного, дополнительного образования; 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управления школой (общественно-государственная форма, высокий уровень автономии школ в регулировании учебного плана);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дружелюбной образовательной среды, основанной на принципах партнерства со всеми заинтересованными сторонами; </a:t>
            </a:r>
          </a:p>
          <a:p>
            <a:pPr algn="just"/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активная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роль родителей в процессе обучения и воспитания детей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3978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Базовые механизмы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формирования и развития функциональной грамотности: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86412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Первый механизм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коренное обновление методологии и содержания обучения. Это подготовка и повышение квалификации педагогов, внедрение новых педагогических технологий, ориентированных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функциональнокомпетентностный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подход и развитие субъектной роли школьников и учителей. </a:t>
            </a: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Второй механизм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модернизация системы оценки результатов обучения. Развитие функциональной грамотности требует совершенно новых подходов оценки учебных достижений по новой системе критериев «знание – понимание – применение – систематизация и обобщение». Важное значение в развитии функциональной грамотности имеет мониторинг и комплексная оценка достижений учеников. </a:t>
            </a: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Третий механизм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развития функциональной грамотности, признанный в мире – активное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участие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родителей в образовании и воспитании детей. </a:t>
            </a: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Четвертый механизм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функциональной грамотности – развитие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дополнительного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образования. Основным образовательным инструментом в школе выступает организация исследовательской деятельности, которая решает задачу формирования предметных знаний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компетентностной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8572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Активные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развивающие образовательные технологии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143932" cy="5214974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4300" b="1" dirty="0">
                <a:latin typeface="Times New Roman" pitchFamily="18" charset="0"/>
                <a:cs typeface="Times New Roman" pitchFamily="18" charset="0"/>
              </a:rPr>
              <a:t>проблемно-диалогическая технология 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освоения новых знаний, позволяющая формировать организационные, интеллектуальные и другие умения, в том числе умение самостоятельно осуществлять деятельность учения;  </a:t>
            </a:r>
          </a:p>
          <a:p>
            <a:pPr lvl="0"/>
            <a:r>
              <a:rPr lang="ru-RU" sz="4300" b="1" dirty="0">
                <a:latin typeface="Times New Roman" pitchFamily="18" charset="0"/>
                <a:cs typeface="Times New Roman" pitchFamily="18" charset="0"/>
              </a:rPr>
              <a:t>технология формирования типа правильной читательской деятельности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, создающая условия для развития важнейших коммуникативных умений;  </a:t>
            </a:r>
          </a:p>
          <a:p>
            <a:pPr lvl="0"/>
            <a:r>
              <a:rPr lang="ru-RU" sz="4300" b="1" dirty="0">
                <a:latin typeface="Times New Roman" pitchFamily="18" charset="0"/>
                <a:cs typeface="Times New Roman" pitchFamily="18" charset="0"/>
              </a:rPr>
              <a:t>технология проектной деятельности, обеспечивающая условия для формирования организационных, интеллектуальных, коммуникативных и оценочных умений 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(подготовка различных плакатов, памяток, моделей, организация и проведение выставок, викторин, конкурсов, спектаклей, 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миниисследований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, предусматривающих обязательную презентацию полученных результатов, и др.);  </a:t>
            </a:r>
          </a:p>
          <a:p>
            <a:pPr lvl="0"/>
            <a:r>
              <a:rPr lang="ru-RU" sz="4300" b="1" dirty="0">
                <a:latin typeface="Times New Roman" pitchFamily="18" charset="0"/>
                <a:cs typeface="Times New Roman" pitchFamily="18" charset="0"/>
              </a:rPr>
              <a:t>обучение на основе «учебных ситуаций»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, образовательная задача которых состоит в организации условий, провоцирующих детское действие;  </a:t>
            </a:r>
          </a:p>
          <a:p>
            <a:pPr lvl="0"/>
            <a:r>
              <a:rPr lang="ru-RU" sz="4300" b="1" dirty="0">
                <a:latin typeface="Times New Roman" pitchFamily="18" charset="0"/>
                <a:cs typeface="Times New Roman" pitchFamily="18" charset="0"/>
              </a:rPr>
              <a:t>уровневая дифференциация обучения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, использование которой вносит определённые изменения в стиль взаимодействия учителя с учениками (ученик – это партнёр, имеющий право на принятие решений, например, о содержании своего образования, уровне его усвоения и т. д.), главная же задача и обязанность учителя – помочь ребёнку принять и выполнить принятое им решение;  </a:t>
            </a:r>
          </a:p>
          <a:p>
            <a:pPr lvl="0"/>
            <a:r>
              <a:rPr lang="ru-RU" sz="4300" b="1" dirty="0">
                <a:latin typeface="Times New Roman" pitchFamily="18" charset="0"/>
                <a:cs typeface="Times New Roman" pitchFamily="18" charset="0"/>
              </a:rPr>
              <a:t>информационные и коммуникационные технологии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, использование которых позволяет формировать основу таких важнейших интеллектуальных умений, как сравнение и обобщение, анализ и синтез.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Функциональная грамотность включает: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читательскую грамотность;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естественно-научную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грамотность;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математическую грамотность;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финансовую грамотность;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глобальные компетенции;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креативное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мышление.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Очень важно понять каждому педагогу, что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данное направление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работы касается каждого из нас.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все вместе работаем 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который покажут наши дети.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Именно НАМ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решать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чему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учить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зачем учить?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как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учить?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 главное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- как учить результативно?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785794"/>
          <a:ext cx="8215369" cy="5323958"/>
        </p:xfrm>
        <a:graphic>
          <a:graphicData uri="http://schemas.openxmlformats.org/drawingml/2006/table">
            <a:tbl>
              <a:tblPr/>
              <a:tblGrid>
                <a:gridCol w="642942"/>
                <a:gridCol w="4214842"/>
                <a:gridCol w="1285884"/>
                <a:gridCol w="2071701"/>
              </a:tblGrid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Дата 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Мероприятия 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Класс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Ответственный учитель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Интерактивная игра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платформе «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LearningApps.org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классы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Пщелковская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О.С.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Глотова Е.М.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Школьная олимпиада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английскому языку в рамках декадника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2-11 классы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Донцова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Н.В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Забазнова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С.Ю.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Фонетический конкурс на английском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языке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 - 11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классы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Глотова Е.М.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Лащенова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У.Н.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20.04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Открытый урок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Passive Voice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 класс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Забазнова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С.Ю.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21.04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Открытое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внеклассное мероприятие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«Пасха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Британии»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классы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Сапрынская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К.И.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Глотова Е.М.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22.04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Игра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ертушка «Учимся для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жизни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классы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Пщелковская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О.С.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Лащенова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У.Н.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23.04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Интеллектуальная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игра «Страны и столицы»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 классы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Донцова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Н.В.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Пщелковская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О.С.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7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25.04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Региональный  конкурс драматургии на английском языке «Калейдоскоп культур»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2-11 классы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Донцова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Н.В.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Лащенова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У.Н.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7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26.04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 – класс «Читательская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грамотность как базовое направление функциональной грамотности»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Учителя англ.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языка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Лащенова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У.Н.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Сапрынская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К.И.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27.04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Викторина «Уолт Дисней»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 классы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Забазнова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С.Ю.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Тимофеева О.С.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7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Заседание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МО учителей английского языка , 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одведение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итогов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декадника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Учителя англ.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языка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Донцова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Н.В.</a:t>
                      </a:r>
                    </a:p>
                  </a:txBody>
                  <a:tcPr marL="52311" marR="52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57158" y="214290"/>
            <a:ext cx="85011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 мероприятий декадника по английскому языку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85720" y="2071678"/>
            <a:ext cx="85011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</a:t>
            </a:r>
            <a:r>
              <a:rPr kumimoji="0" lang="ru-RU" sz="48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вертушка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«Учимся для жизни»</a:t>
            </a:r>
            <a:endParaRPr kumimoji="0" lang="ru-RU" sz="4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Станции игры: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928802"/>
            <a:ext cx="5329246" cy="2357454"/>
          </a:xfrm>
        </p:spPr>
        <p:txBody>
          <a:bodyPr/>
          <a:lstStyle/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читательская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грамотность;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естественно-научная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грамотность;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математическая грамотность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финансовая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грамотность;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глобальные компетенции;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1438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Рекомендации для педагогов по формированию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функциональной грамотности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обучающихся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учащиеся должны стать активными участниками процесса изучения нового материала;  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обучение должно носить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характер;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учебный процесс ориентировать на развитие самостоятельности и ответственности ученика за результаты своей деятельности; 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использовать продуктивные формы групповой работы; обучение в сотрудничестве (командная, групповая работа);  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применять специальные активные,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деятельностные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субъект-субъектные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», личностно-ориентированные, развивающие образовательные технологии (проблемно-диалогическая технология освоения новых знаний, технология проектной деятельности, обучение на основе «учебных ситуаций», уровневая дифференциация обучения,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разноуровневого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обучения, критического мышления, информационные и коммуникационные технологии, технология оценивания учебных достижений учащихся);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учитель должен выступать в качестве организатора (или координатора) продуктивной деятельности учащихся;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обучение должно строиться на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метапредметной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основе и должно быть направлено на овладение обобщёнными приёмами познавательной деятельности, учитывать уровни развития творчества; 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организация деятельности - </a:t>
            </a:r>
            <a:r>
              <a:rPr lang="ru-RU" sz="6000" dirty="0" err="1">
                <a:latin typeface="Times New Roman" pitchFamily="18" charset="0"/>
                <a:cs typeface="Times New Roman" pitchFamily="18" charset="0"/>
              </a:rPr>
              <a:t>целеполагание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, определение способов контроля и оценки деятельности, учебное сотрудничество;  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учитель должен организовать эффективную работу с информацией; работа с учебными моделями; 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использование знаково-символических средств, общих схем решения; выполнение логических операций сравнения, анализа, обобщения, классификации, установление аналогий, подведение под понятие.  создание обстановки доверия, уверенности в успехе;</a:t>
            </a:r>
          </a:p>
          <a:p>
            <a:pPr lvl="0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преобладание положительных оценок деятельности, её результатов. </a:t>
            </a:r>
          </a:p>
          <a:p>
            <a:pPr>
              <a:buNone/>
            </a:pP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86808" cy="5340369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Нельзя человека научить на всю жизнь, его надо научить учиться всю жизнь!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ctr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К.Д Ушинский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Детей надо учить тому, что пригодится им, когда они вырастут.</a:t>
            </a:r>
          </a:p>
          <a:p>
            <a:pPr lvl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Аристипп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стыдись учиться в зрелом возрасте: лучше научиться поздно, чем никогда.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Эзоп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учении нельзя останавливаться.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Сюнь-цзы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мыслям надо учить, а мыслить.</a:t>
            </a:r>
          </a:p>
          <a:p>
            <a:pPr lvl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Кант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жизни, а не для школы мы учимся.                            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Ян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Амос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Каменский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785926"/>
            <a:ext cx="6858048" cy="2857520"/>
          </a:xfrm>
        </p:spPr>
        <p:txBody>
          <a:bodyPr>
            <a:noAutofit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Сегодня я узнал, что…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Сегодня я понял, что…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Сегодня я научился…</a:t>
            </a: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Сегодня мне понравилось…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Ключевыми терминами сегодня будут: 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личность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- грамотность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- функциональная грамотность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- функционально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грамотная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личность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- основные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составляющие функциональной грамотности и их сущность.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2869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отличает современных детей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12700">
              <a:spcBef>
                <a:spcPts val="700"/>
              </a:spcBef>
              <a:buNone/>
              <a:tabLst>
                <a:tab pos="249554" algn="l"/>
              </a:tabLst>
            </a:pP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Особенности  психических процессов:</a:t>
            </a:r>
          </a:p>
          <a:p>
            <a:pPr marL="12700">
              <a:spcBef>
                <a:spcPts val="700"/>
              </a:spcBef>
              <a:buNone/>
              <a:tabLst>
                <a:tab pos="249554" algn="l"/>
              </a:tabLst>
            </a:pP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«другая» память 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(запоминают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не 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содержание, 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а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место,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</a:p>
          <a:p>
            <a:pPr marL="12700">
              <a:spcBef>
                <a:spcPts val="600"/>
              </a:spcBef>
              <a:buNone/>
            </a:pP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«путь»,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по </a:t>
            </a:r>
            <a:r>
              <a:rPr lang="ru-RU" spc="-2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которому можно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найти</a:t>
            </a:r>
            <a:r>
              <a:rPr lang="ru-RU" spc="8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информацию).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Память </a:t>
            </a:r>
            <a:r>
              <a:rPr lang="ru-RU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«неглубокая»,</a:t>
            </a:r>
            <a:r>
              <a:rPr lang="ru-RU" spc="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«короткая»,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при </a:t>
            </a:r>
            <a:r>
              <a:rPr lang="ru-RU" spc="-2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этом </a:t>
            </a:r>
            <a:r>
              <a:rPr lang="ru-RU" spc="-20" dirty="0" smtClean="0">
                <a:solidFill>
                  <a:srgbClr val="181818"/>
                </a:solidFill>
                <a:uFill>
                  <a:solidFill>
                    <a:srgbClr val="1D6194"/>
                  </a:solidFill>
                </a:uFill>
                <a:latin typeface="Times New Roman"/>
                <a:cs typeface="Times New Roman"/>
              </a:rPr>
              <a:t>отличная</a:t>
            </a:r>
            <a:r>
              <a:rPr lang="ru-RU" spc="40" dirty="0" smtClean="0">
                <a:solidFill>
                  <a:srgbClr val="181818"/>
                </a:solidFill>
                <a:uFill>
                  <a:solidFill>
                    <a:srgbClr val="1D6194"/>
                  </a:solidFill>
                </a:uFill>
                <a:latin typeface="Times New Roman"/>
                <a:cs typeface="Times New Roman"/>
              </a:rPr>
              <a:t>  </a:t>
            </a:r>
            <a:r>
              <a:rPr lang="ru-RU" spc="-10" dirty="0" smtClean="0">
                <a:solidFill>
                  <a:srgbClr val="181818"/>
                </a:solidFill>
                <a:uFill>
                  <a:solidFill>
                    <a:srgbClr val="1D6194"/>
                  </a:solidFill>
                </a:uFill>
                <a:latin typeface="Times New Roman"/>
                <a:cs typeface="Times New Roman"/>
              </a:rPr>
              <a:t>визуализация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;</a:t>
            </a:r>
            <a:endParaRPr lang="ru-RU" dirty="0" smtClean="0">
              <a:solidFill>
                <a:srgbClr val="181818"/>
              </a:solidFill>
              <a:latin typeface="Times New Roman"/>
              <a:cs typeface="Times New Roman"/>
            </a:endParaRPr>
          </a:p>
          <a:p>
            <a:pPr marL="12700">
              <a:spcBef>
                <a:spcPts val="600"/>
              </a:spcBef>
              <a:buNone/>
            </a:pP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концентрация внимания</a:t>
            </a:r>
            <a:r>
              <a:rPr lang="ru-RU" b="1" spc="60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b="1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уменьшилась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rgbClr val="181818"/>
                </a:solidFill>
                <a:latin typeface="Times New Roman"/>
                <a:cs typeface="Times New Roman"/>
              </a:rPr>
              <a:t>в десятки </a:t>
            </a: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раз: </a:t>
            </a:r>
          </a:p>
          <a:p>
            <a:pPr marL="12700">
              <a:spcBef>
                <a:spcPts val="600"/>
              </a:spcBef>
              <a:buNone/>
            </a:pP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быстро </a:t>
            </a:r>
            <a:r>
              <a:rPr lang="ru-RU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воспринимают, 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быстро 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переключаются,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меньше  </a:t>
            </a:r>
            <a:r>
              <a:rPr lang="ru-RU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запоминают;</a:t>
            </a:r>
            <a:r>
              <a:rPr lang="ru-RU" b="1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направленность </a:t>
            </a: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на </a:t>
            </a:r>
            <a:r>
              <a:rPr lang="ru-RU" b="1" spc="-2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работу </a:t>
            </a: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с </a:t>
            </a:r>
            <a:r>
              <a:rPr lang="ru-RU" b="1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техникой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,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в </a:t>
            </a:r>
            <a:r>
              <a:rPr lang="ru-RU" spc="-3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которой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разбираются  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лучше, чем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в 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человеческих эмоциях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</a:t>
            </a:r>
            <a:r>
              <a:rPr lang="ru-RU" spc="90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поведении;</a:t>
            </a:r>
            <a:endParaRPr lang="ru-RU" dirty="0" smtClean="0">
              <a:solidFill>
                <a:srgbClr val="181818"/>
              </a:solidFill>
              <a:latin typeface="Times New Roman"/>
              <a:cs typeface="Times New Roman"/>
            </a:endParaRPr>
          </a:p>
          <a:p>
            <a:pPr marL="12700" marR="5080">
              <a:spcBef>
                <a:spcPts val="605"/>
              </a:spcBef>
              <a:buNone/>
              <a:tabLst>
                <a:tab pos="9198610" algn="l"/>
              </a:tabLst>
            </a:pPr>
            <a:r>
              <a:rPr lang="ru-RU" b="1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нетерпеливость, </a:t>
            </a:r>
            <a:r>
              <a:rPr lang="ru-RU" b="1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сосредоточенность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,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в 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основном, </a:t>
            </a:r>
            <a:r>
              <a:rPr lang="ru-RU" b="1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на  </a:t>
            </a:r>
            <a:r>
              <a:rPr lang="ru-RU" b="1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краткосрочных </a:t>
            </a:r>
            <a:r>
              <a:rPr lang="ru-RU" b="1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целях 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(проблемы</a:t>
            </a:r>
            <a:r>
              <a:rPr lang="ru-RU" spc="12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3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школьной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успеваемости</a:t>
            </a:r>
            <a:r>
              <a:rPr lang="ru-RU" spc="-80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из-за  неусидчивости и нетерпеливости);</a:t>
            </a:r>
          </a:p>
          <a:p>
            <a:pPr marL="12700" marR="5080">
              <a:spcBef>
                <a:spcPts val="605"/>
              </a:spcBef>
              <a:buNone/>
              <a:tabLst>
                <a:tab pos="9198610" algn="l"/>
              </a:tabLst>
            </a:pP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приоритет </a:t>
            </a:r>
            <a:r>
              <a:rPr lang="ru-RU" b="1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техногенной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,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а не </a:t>
            </a:r>
            <a:r>
              <a:rPr lang="ru-RU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человеческой</a:t>
            </a:r>
            <a:r>
              <a:rPr lang="ru-RU" spc="8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b="1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коммуникации;</a:t>
            </a:r>
          </a:p>
          <a:p>
            <a:pPr marL="12700" marR="5080">
              <a:spcBef>
                <a:spcPts val="605"/>
              </a:spcBef>
              <a:buNone/>
              <a:tabLst>
                <a:tab pos="9198610" algn="l"/>
              </a:tabLst>
            </a:pP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«иное» </a:t>
            </a:r>
            <a:r>
              <a:rPr lang="ru-RU" b="1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обучение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– 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мотивированно занимаются  </a:t>
            </a:r>
            <a:r>
              <a:rPr lang="ru-RU" spc="-4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только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тем, 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что 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интересно, </a:t>
            </a:r>
            <a:r>
              <a:rPr lang="ru-RU" spc="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остальное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–</a:t>
            </a:r>
            <a:r>
              <a:rPr lang="ru-RU" spc="7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3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игнорируют;</a:t>
            </a:r>
            <a:endParaRPr lang="ru-RU" dirty="0" smtClean="0">
              <a:solidFill>
                <a:srgbClr val="181818"/>
              </a:solidFill>
              <a:latin typeface="Times New Roman"/>
              <a:cs typeface="Times New Roman"/>
            </a:endParaRPr>
          </a:p>
          <a:p>
            <a:pPr marL="12700" marR="5080">
              <a:spcBef>
                <a:spcPts val="95"/>
              </a:spcBef>
              <a:buNone/>
              <a:tabLst>
                <a:tab pos="223520" algn="l"/>
              </a:tabLst>
            </a:pP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развитое </a:t>
            </a: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чувство</a:t>
            </a:r>
            <a:r>
              <a:rPr lang="ru-RU" b="1" spc="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b="1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индивидуальности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</a:t>
            </a:r>
            <a:r>
              <a:rPr lang="ru-RU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b="1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справедливости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;</a:t>
            </a:r>
            <a:endParaRPr lang="ru-RU" dirty="0" smtClean="0">
              <a:solidFill>
                <a:srgbClr val="181818"/>
              </a:solidFill>
              <a:latin typeface="Times New Roman"/>
              <a:cs typeface="Times New Roman"/>
            </a:endParaRPr>
          </a:p>
          <a:p>
            <a:pPr marL="12700" marR="5080">
              <a:spcBef>
                <a:spcPts val="95"/>
              </a:spcBef>
              <a:buNone/>
              <a:tabLst>
                <a:tab pos="223520" algn="l"/>
              </a:tabLst>
            </a:pP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ориентация </a:t>
            </a:r>
            <a:r>
              <a:rPr lang="ru-RU" b="1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на </a:t>
            </a:r>
            <a:r>
              <a:rPr lang="ru-RU" b="1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потребление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и</a:t>
            </a:r>
            <a:r>
              <a:rPr lang="ru-RU" spc="45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1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получение</a:t>
            </a:r>
            <a:r>
              <a:rPr lang="ru-RU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b="1" spc="-3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удовольствия </a:t>
            </a:r>
            <a:r>
              <a:rPr lang="ru-RU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от </a:t>
            </a:r>
            <a:r>
              <a:rPr lang="ru-RU" spc="-15" dirty="0" smtClean="0">
                <a:solidFill>
                  <a:srgbClr val="181818"/>
                </a:solidFill>
                <a:latin typeface="Times New Roman"/>
                <a:cs typeface="Times New Roman"/>
              </a:rPr>
              <a:t>всего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(в </a:t>
            </a:r>
            <a:r>
              <a:rPr lang="ru-RU" spc="-60" dirty="0" smtClean="0">
                <a:solidFill>
                  <a:srgbClr val="181818"/>
                </a:solidFill>
                <a:latin typeface="Times New Roman"/>
                <a:cs typeface="Times New Roman"/>
              </a:rPr>
              <a:t>т.ч. </a:t>
            </a:r>
            <a:r>
              <a:rPr lang="ru-RU" spc="-20" dirty="0" smtClean="0">
                <a:solidFill>
                  <a:srgbClr val="181818"/>
                </a:solidFill>
                <a:latin typeface="Times New Roman"/>
                <a:cs typeface="Times New Roman"/>
              </a:rPr>
              <a:t>от</a:t>
            </a:r>
            <a:r>
              <a:rPr lang="ru-RU" spc="160" dirty="0" smtClean="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lang="ru-RU" spc="-5" dirty="0" smtClean="0">
                <a:solidFill>
                  <a:srgbClr val="181818"/>
                </a:solidFill>
                <a:latin typeface="Times New Roman"/>
                <a:cs typeface="Times New Roman"/>
              </a:rPr>
              <a:t>учебы).</a:t>
            </a:r>
            <a:endParaRPr lang="ru-RU" dirty="0" smtClean="0">
              <a:solidFill>
                <a:srgbClr val="181818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35732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Отличительные черты школьника с развитой функциональной грамотностью: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успешно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решает разные бытовые проблемы;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умеет общаться и находить выход в разнообразных социальных ситуациях;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использует базовые навыки чтения и письма для построения коммуникаций;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выстраивает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межпредметные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связи, когда один и тот же факт или явление изучаетс</a:t>
            </a:r>
            <a:r>
              <a:rPr lang="ru-RU" dirty="0"/>
              <a:t>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 затем и оценивается с разных сторон. 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1000108"/>
            <a:ext cx="792961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785794"/>
            <a:ext cx="8072494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114300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Особенности заданий для оценки функциональной грамотности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500174"/>
            <a:ext cx="8215370" cy="4362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4307" indent="-404307">
              <a:spcBef>
                <a:spcPts val="952"/>
              </a:spcBef>
              <a:tabLst>
                <a:tab pos="404307" algn="l"/>
                <a:tab pos="1492534" algn="l"/>
                <a:tab pos="2580762" algn="l"/>
                <a:tab pos="3668989" algn="l"/>
                <a:tab pos="4757216" algn="l"/>
                <a:tab pos="5845444" algn="l"/>
                <a:tab pos="6933671" algn="l"/>
                <a:tab pos="8021899" algn="l"/>
                <a:tab pos="9110126" algn="l"/>
                <a:tab pos="10198354" algn="l"/>
                <a:tab pos="11286581" algn="l"/>
                <a:tab pos="12374809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Задача, поставленная вне предметной области и решаемая с помощью предметных знаний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например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математике.</a:t>
            </a:r>
          </a:p>
          <a:p>
            <a:pPr marL="404307" indent="-404307">
              <a:spcBef>
                <a:spcPts val="952"/>
              </a:spcBef>
              <a:tabLst>
                <a:tab pos="404307" algn="l"/>
                <a:tab pos="1492534" algn="l"/>
                <a:tab pos="2580762" algn="l"/>
                <a:tab pos="3668989" algn="l"/>
                <a:tab pos="4757216" algn="l"/>
                <a:tab pos="5845444" algn="l"/>
                <a:tab pos="6933671" algn="l"/>
                <a:tab pos="8021899" algn="l"/>
                <a:tab pos="9110126" algn="l"/>
                <a:tab pos="10198354" algn="l"/>
                <a:tab pos="11286581" algn="l"/>
                <a:tab pos="12374809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каждом из заданий описываются жизненная ситуация, как правило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близкая  понятная учащемуся.</a:t>
            </a:r>
          </a:p>
          <a:p>
            <a:pPr marL="404307" indent="-404307">
              <a:spcBef>
                <a:spcPts val="714"/>
              </a:spcBef>
              <a:tabLst>
                <a:tab pos="404307" algn="l"/>
                <a:tab pos="1492534" algn="l"/>
                <a:tab pos="2580762" algn="l"/>
                <a:tab pos="3668989" algn="l"/>
                <a:tab pos="4757216" algn="l"/>
                <a:tab pos="5845444" algn="l"/>
                <a:tab pos="6933671" algn="l"/>
                <a:tab pos="8021899" algn="l"/>
                <a:tab pos="9110126" algn="l"/>
                <a:tab pos="10198354" algn="l"/>
                <a:tab pos="11286581" algn="l"/>
                <a:tab pos="12374809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Контекст заданий близок к проблемным ситуациям, возникающим в повседневной жизни.</a:t>
            </a:r>
          </a:p>
          <a:p>
            <a:pPr marL="404307" indent="-404307">
              <a:spcBef>
                <a:spcPts val="714"/>
              </a:spcBef>
              <a:tabLst>
                <a:tab pos="404307" algn="l"/>
                <a:tab pos="1492534" algn="l"/>
                <a:tab pos="2580762" algn="l"/>
                <a:tab pos="3668989" algn="l"/>
                <a:tab pos="4757216" algn="l"/>
                <a:tab pos="5845444" algn="l"/>
                <a:tab pos="6933671" algn="l"/>
                <a:tab pos="8021899" algn="l"/>
                <a:tab pos="9110126" algn="l"/>
                <a:tab pos="10198354" algn="l"/>
                <a:tab pos="11286581" algn="l"/>
                <a:tab pos="12374809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Ситуация требует осознанного выбора модели поведения.</a:t>
            </a:r>
          </a:p>
          <a:p>
            <a:pPr marL="404307" indent="-404307">
              <a:spcBef>
                <a:spcPts val="714"/>
              </a:spcBef>
              <a:tabLst>
                <a:tab pos="404307" algn="l"/>
                <a:tab pos="1492534" algn="l"/>
                <a:tab pos="2580762" algn="l"/>
                <a:tab pos="3668989" algn="l"/>
                <a:tab pos="4757216" algn="l"/>
                <a:tab pos="5845444" algn="l"/>
                <a:tab pos="6933671" algn="l"/>
                <a:tab pos="8021899" algn="l"/>
                <a:tab pos="9110126" algn="l"/>
                <a:tab pos="10198354" algn="l"/>
                <a:tab pos="11286581" algn="l"/>
                <a:tab pos="12374809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Вопросы изложены простым, ясным языком и, как правило, немногословны.</a:t>
            </a:r>
          </a:p>
          <a:p>
            <a:pPr marL="404307" indent="-404307">
              <a:spcBef>
                <a:spcPts val="714"/>
              </a:spcBef>
              <a:tabLst>
                <a:tab pos="404307" algn="l"/>
                <a:tab pos="1492534" algn="l"/>
                <a:tab pos="2580762" algn="l"/>
                <a:tab pos="3668989" algn="l"/>
                <a:tab pos="4757216" algn="l"/>
                <a:tab pos="5845444" algn="l"/>
                <a:tab pos="6933671" algn="l"/>
                <a:tab pos="8021899" algn="l"/>
                <a:tab pos="9110126" algn="l"/>
                <a:tab pos="10198354" algn="l"/>
                <a:tab pos="11286581" algn="l"/>
                <a:tab pos="12374809" algn="l"/>
              </a:tabLs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Требуют перевода с обыденного языка на язык предметной области (математики, физики и др.).</a:t>
            </a:r>
          </a:p>
          <a:p>
            <a:pPr marL="404307" indent="-404307">
              <a:spcBef>
                <a:spcPts val="714"/>
              </a:spcBef>
              <a:tabLst>
                <a:tab pos="404307" algn="l"/>
                <a:tab pos="1492534" algn="l"/>
                <a:tab pos="2580762" algn="l"/>
                <a:tab pos="3668989" algn="l"/>
                <a:tab pos="4757216" algn="l"/>
                <a:tab pos="5845444" algn="l"/>
                <a:tab pos="6933671" algn="l"/>
                <a:tab pos="8021899" algn="l"/>
                <a:tab pos="9110126" algn="l"/>
                <a:tab pos="10198354" algn="l"/>
                <a:tab pos="11286581" algn="l"/>
                <a:tab pos="12374809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Используются иллюстрации: рисунки, таблицы.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9"/>
            <a:ext cx="8215370" cy="192882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Функциональная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грамотность рассматривается,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как способность использовать все приобретаемые знания, умения и навыки для решения максимально широкого диапазона жизненных задач в различных сферах человеческой деятельности, общения и социальных отношений.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357430"/>
            <a:ext cx="79296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Функциональная грамотность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- это определенный уровень знаний, умений и навыков, обеспечивающих нормальное функционирование личности в системе социальных отношений, т.е. ее смысл состоит в приближении образовательной деятельности к жизни.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214818"/>
            <a:ext cx="80010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Функциональная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грамотность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– тот уровень образованности, который может быть достигнут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учащимися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за время обучения в школе, и предполагает способность человека решать стандартные жизненные задачи в различных сферах жизни и деятельности на основе преимущественно полученных знаний.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1451</Words>
  <Application>Microsoft Office PowerPoint</Application>
  <PresentationFormat>Экран (4:3)</PresentationFormat>
  <Paragraphs>178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«Функциональная грамотность: от теории к практике» </vt:lpstr>
      <vt:lpstr>Презентация PowerPoint</vt:lpstr>
      <vt:lpstr>Презентация PowerPoint</vt:lpstr>
      <vt:lpstr>Что отличает современных детей</vt:lpstr>
      <vt:lpstr>Отличительные черты школьника с развитой функциональной грамотностью:</vt:lpstr>
      <vt:lpstr>Презентация PowerPoint</vt:lpstr>
      <vt:lpstr>Презентация PowerPoint</vt:lpstr>
      <vt:lpstr>Презентация PowerPoint</vt:lpstr>
      <vt:lpstr>Презентация PowerPoint</vt:lpstr>
      <vt:lpstr>Индикаторы (формы) функциональной грамотности школьников  </vt:lpstr>
      <vt:lpstr>Факторы, влияющие на развитие функциональной грамотности обучающихся: </vt:lpstr>
      <vt:lpstr>Базовые механизмы формирования и развития функциональной грамотности:</vt:lpstr>
      <vt:lpstr>Активные, развивающие образовательные технологии</vt:lpstr>
      <vt:lpstr>Функциональная грамотность включает: </vt:lpstr>
      <vt:lpstr>Презентация PowerPoint</vt:lpstr>
      <vt:lpstr>Презентация PowerPoint</vt:lpstr>
      <vt:lpstr>Презентация PowerPoint</vt:lpstr>
      <vt:lpstr>Станции игры: </vt:lpstr>
      <vt:lpstr>Рекомендации для педагогов по формированию функциональной грамотности обучающихся: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 «Организация содержания образования в контексте развития функциональной грамотности школьников на всех уровнях обучения»</dc:title>
  <dc:creator>Home</dc:creator>
  <cp:lastModifiedBy>Школа</cp:lastModifiedBy>
  <cp:revision>44</cp:revision>
  <dcterms:created xsi:type="dcterms:W3CDTF">2022-11-08T10:04:52Z</dcterms:created>
  <dcterms:modified xsi:type="dcterms:W3CDTF">2025-10-22T06:24:33Z</dcterms:modified>
</cp:coreProperties>
</file>